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21"/>
    <a:srgbClr val="A94545"/>
    <a:srgbClr val="9900CC"/>
    <a:srgbClr val="FF9900"/>
    <a:srgbClr val="D99B01"/>
    <a:srgbClr val="FF66CC"/>
    <a:srgbClr val="FF67AC"/>
    <a:srgbClr val="CC0099"/>
    <a:srgbClr val="FFDC47"/>
    <a:srgbClr val="5EE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330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128720" y="2571750"/>
            <a:ext cx="6719020" cy="1383822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8720" y="3946095"/>
            <a:ext cx="6719020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50360" y="3946095"/>
            <a:ext cx="1410234" cy="507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79" y="128470"/>
            <a:ext cx="7787955" cy="89199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FFFF2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350111"/>
            <a:ext cx="8246070" cy="3359504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4130" y="433880"/>
            <a:ext cx="595549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2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4130" y="1198559"/>
            <a:ext cx="5955495" cy="3511061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281175"/>
            <a:ext cx="7787955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FFFF2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087040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087040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43390" y="377432"/>
            <a:ext cx="6108200" cy="213392"/>
          </a:xfrm>
        </p:spPr>
        <p:txBody>
          <a:bodyPr>
            <a:normAutofit fontScale="90000"/>
          </a:bodyPr>
          <a:lstStyle/>
          <a:p>
            <a:pPr algn="l"/>
            <a:r>
              <a:rPr lang="en-US" b="1"/>
              <a:t>The Islamic Hijriyy Months</a:t>
            </a:r>
            <a:endParaRPr lang="en-US" b="1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xmlns="" id="{A6833E73-B9D2-F24D-BA3C-2FC805736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492405"/>
              </p:ext>
            </p:extLst>
          </p:nvPr>
        </p:nvGraphicFramePr>
        <p:xfrm>
          <a:off x="2884976" y="803673"/>
          <a:ext cx="5962761" cy="4033914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987587">
                  <a:extLst>
                    <a:ext uri="{9D8B030D-6E8A-4147-A177-3AD203B41FA5}">
                      <a16:colId xmlns:a16="http://schemas.microsoft.com/office/drawing/2014/main" xmlns="" val="3753718183"/>
                    </a:ext>
                  </a:extLst>
                </a:gridCol>
                <a:gridCol w="1987587">
                  <a:extLst>
                    <a:ext uri="{9D8B030D-6E8A-4147-A177-3AD203B41FA5}">
                      <a16:colId xmlns:a16="http://schemas.microsoft.com/office/drawing/2014/main" xmlns="" val="2344742274"/>
                    </a:ext>
                  </a:extLst>
                </a:gridCol>
                <a:gridCol w="1987587">
                  <a:extLst>
                    <a:ext uri="{9D8B030D-6E8A-4147-A177-3AD203B41FA5}">
                      <a16:colId xmlns:a16="http://schemas.microsoft.com/office/drawing/2014/main" xmlns="" val="1001419984"/>
                    </a:ext>
                  </a:extLst>
                </a:gridCol>
              </a:tblGrid>
              <a:tr h="953954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alMu</a:t>
                      </a:r>
                      <a:r>
                        <a:rPr lang="en-US" sz="2400" b="1" u="sng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h</a:t>
                      </a:r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arram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u="sng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S</a:t>
                      </a:r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afar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Rab</a:t>
                      </a:r>
                      <a:r>
                        <a:rPr lang="en-US" sz="2400" b="1" u="sng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i</a:t>
                      </a:r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^ul-'Awwal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41392212"/>
                  </a:ext>
                </a:extLst>
              </a:tr>
              <a:tr h="1117202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Rab</a:t>
                      </a:r>
                      <a:r>
                        <a:rPr lang="en-US" sz="2400" b="1" u="sng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i</a:t>
                      </a:r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^ul-</a:t>
                      </a:r>
                      <a:r>
                        <a:rPr lang="en-US" sz="2400" b="1" u="sng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khir</a:t>
                      </a:r>
                      <a:endParaRPr lang="en-US" sz="2400" b="1" u="sng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Jum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dal</a:t>
                      </a:r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-'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U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l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endParaRPr lang="en-US" sz="2400" b="1" u="sng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Jum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dal</a:t>
                      </a:r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-'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u="non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k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hirah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8801817"/>
                  </a:ext>
                </a:extLst>
              </a:tr>
              <a:tr h="94562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Rajab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Sha^b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n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Rama</a:t>
                      </a:r>
                      <a:r>
                        <a:rPr lang="en-US" sz="2400" b="1" u="sng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da</a:t>
                      </a:r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8119751"/>
                  </a:ext>
                </a:extLst>
              </a:tr>
              <a:tr h="945620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Shaww</a:t>
                      </a:r>
                      <a:r>
                        <a:rPr lang="en-US" sz="2400" b="1" u="sng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u="non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Dh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ul-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Q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a^dah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u="non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Dh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ul-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H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ijjah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4250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39539" y="281176"/>
            <a:ext cx="6108200" cy="213392"/>
          </a:xfrm>
        </p:spPr>
        <p:txBody>
          <a:bodyPr>
            <a:normAutofit fontScale="90000"/>
          </a:bodyPr>
          <a:lstStyle/>
          <a:p>
            <a:pPr algn="l"/>
            <a:r>
              <a:rPr lang="en-US" b="1"/>
              <a:t>Which month is missing?</a:t>
            </a:r>
            <a:endParaRPr lang="en-US" b="1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xmlns="" id="{A6833E73-B9D2-F24D-BA3C-2FC805736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811989"/>
              </p:ext>
            </p:extLst>
          </p:nvPr>
        </p:nvGraphicFramePr>
        <p:xfrm>
          <a:off x="2739538" y="803672"/>
          <a:ext cx="6108201" cy="4216049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036067">
                  <a:extLst>
                    <a:ext uri="{9D8B030D-6E8A-4147-A177-3AD203B41FA5}">
                      <a16:colId xmlns:a16="http://schemas.microsoft.com/office/drawing/2014/main" xmlns="" val="3753718183"/>
                    </a:ext>
                  </a:extLst>
                </a:gridCol>
                <a:gridCol w="2036067">
                  <a:extLst>
                    <a:ext uri="{9D8B030D-6E8A-4147-A177-3AD203B41FA5}">
                      <a16:colId xmlns:a16="http://schemas.microsoft.com/office/drawing/2014/main" xmlns="" val="2344742274"/>
                    </a:ext>
                  </a:extLst>
                </a:gridCol>
                <a:gridCol w="2036067">
                  <a:extLst>
                    <a:ext uri="{9D8B030D-6E8A-4147-A177-3AD203B41FA5}">
                      <a16:colId xmlns:a16="http://schemas.microsoft.com/office/drawing/2014/main" xmlns="" val="1001419984"/>
                    </a:ext>
                  </a:extLst>
                </a:gridCol>
              </a:tblGrid>
              <a:tr h="1015021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alMu</a:t>
                      </a:r>
                      <a:r>
                        <a:rPr lang="en-US" sz="2400" b="1" u="sng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h</a:t>
                      </a:r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arram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u="sng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S</a:t>
                      </a:r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afar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Rab</a:t>
                      </a:r>
                      <a:r>
                        <a:rPr lang="en-US" sz="2400" b="1" u="sng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i</a:t>
                      </a:r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^ul-'Awwal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41392212"/>
                  </a:ext>
                </a:extLst>
              </a:tr>
              <a:tr h="1006154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endParaRPr lang="en-US" sz="2400" b="1" u="sng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Jum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dal</a:t>
                      </a:r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-'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U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l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endParaRPr lang="en-US" sz="2400" b="1" u="sng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Jum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dal</a:t>
                      </a:r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-'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u="non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k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hirah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8801817"/>
                  </a:ext>
                </a:extLst>
              </a:tr>
              <a:tr h="1006154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Rajab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Sha^b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n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Rama</a:t>
                      </a:r>
                      <a:r>
                        <a:rPr lang="en-US" sz="2400" b="1" u="sng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da</a:t>
                      </a:r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8119751"/>
                  </a:ext>
                </a:extLst>
              </a:tr>
              <a:tr h="1006154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Shaww</a:t>
                      </a:r>
                      <a:r>
                        <a:rPr lang="en-US" sz="2400" b="1" u="sng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u="non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Dh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ul-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Q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a^dah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u="non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Dh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ul-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H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ijjah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4250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3516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39539" y="281176"/>
            <a:ext cx="6108200" cy="213392"/>
          </a:xfrm>
        </p:spPr>
        <p:txBody>
          <a:bodyPr>
            <a:normAutofit fontScale="90000"/>
          </a:bodyPr>
          <a:lstStyle/>
          <a:p>
            <a:pPr algn="l"/>
            <a:r>
              <a:rPr lang="en-US" b="1"/>
              <a:t>Which month is missing?</a:t>
            </a:r>
            <a:endParaRPr lang="en-US" b="1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xmlns="" id="{A6833E73-B9D2-F24D-BA3C-2FC805736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7064"/>
              </p:ext>
            </p:extLst>
          </p:nvPr>
        </p:nvGraphicFramePr>
        <p:xfrm>
          <a:off x="2739538" y="803672"/>
          <a:ext cx="6108201" cy="4216049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036067">
                  <a:extLst>
                    <a:ext uri="{9D8B030D-6E8A-4147-A177-3AD203B41FA5}">
                      <a16:colId xmlns:a16="http://schemas.microsoft.com/office/drawing/2014/main" xmlns="" val="3753718183"/>
                    </a:ext>
                  </a:extLst>
                </a:gridCol>
                <a:gridCol w="2036067">
                  <a:extLst>
                    <a:ext uri="{9D8B030D-6E8A-4147-A177-3AD203B41FA5}">
                      <a16:colId xmlns:a16="http://schemas.microsoft.com/office/drawing/2014/main" xmlns="" val="2344742274"/>
                    </a:ext>
                  </a:extLst>
                </a:gridCol>
                <a:gridCol w="2036067">
                  <a:extLst>
                    <a:ext uri="{9D8B030D-6E8A-4147-A177-3AD203B41FA5}">
                      <a16:colId xmlns:a16="http://schemas.microsoft.com/office/drawing/2014/main" xmlns="" val="1001419984"/>
                    </a:ext>
                  </a:extLst>
                </a:gridCol>
              </a:tblGrid>
              <a:tr h="1015021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alMu</a:t>
                      </a:r>
                      <a:r>
                        <a:rPr lang="en-US" sz="2400" b="1" u="sng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h</a:t>
                      </a:r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arram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u="sng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S</a:t>
                      </a:r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afar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Rab</a:t>
                      </a:r>
                      <a:r>
                        <a:rPr lang="en-US" sz="2400" b="1" u="sng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i</a:t>
                      </a:r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^ul-'Awwal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41392212"/>
                  </a:ext>
                </a:extLst>
              </a:tr>
              <a:tr h="1006154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Rab</a:t>
                      </a:r>
                      <a:r>
                        <a:rPr lang="en-US" sz="2400" b="1" u="sng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i</a:t>
                      </a:r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^ul-</a:t>
                      </a:r>
                      <a:r>
                        <a:rPr lang="en-US" sz="2400" b="1" u="sng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khir</a:t>
                      </a:r>
                      <a:endParaRPr lang="en-US" sz="2400" b="1" u="sng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Jum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dal</a:t>
                      </a:r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-'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U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l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endParaRPr lang="en-US" sz="2400" b="1" u="sng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Jum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dal</a:t>
                      </a:r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-'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u="non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k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hirah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8801817"/>
                  </a:ext>
                </a:extLst>
              </a:tr>
              <a:tr h="1006154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Rajab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Sha^b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n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Rama</a:t>
                      </a:r>
                      <a:r>
                        <a:rPr lang="en-US" sz="2400" b="1" u="sng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da</a:t>
                      </a:r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8119751"/>
                  </a:ext>
                </a:extLst>
              </a:tr>
              <a:tr h="1006154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u="non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Dh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ul-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Q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a^dah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u="non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Dh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ul-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H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ijjah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4250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667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39539" y="281176"/>
            <a:ext cx="6108200" cy="213392"/>
          </a:xfrm>
        </p:spPr>
        <p:txBody>
          <a:bodyPr>
            <a:normAutofit fontScale="90000"/>
          </a:bodyPr>
          <a:lstStyle/>
          <a:p>
            <a:pPr algn="l"/>
            <a:r>
              <a:rPr lang="en-US" b="1"/>
              <a:t>Which month is missing?</a:t>
            </a:r>
            <a:endParaRPr lang="en-US" b="1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xmlns="" id="{A6833E73-B9D2-F24D-BA3C-2FC805736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071082"/>
              </p:ext>
            </p:extLst>
          </p:nvPr>
        </p:nvGraphicFramePr>
        <p:xfrm>
          <a:off x="2739538" y="803672"/>
          <a:ext cx="6108201" cy="4216049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036067">
                  <a:extLst>
                    <a:ext uri="{9D8B030D-6E8A-4147-A177-3AD203B41FA5}">
                      <a16:colId xmlns:a16="http://schemas.microsoft.com/office/drawing/2014/main" xmlns="" val="3753718183"/>
                    </a:ext>
                  </a:extLst>
                </a:gridCol>
                <a:gridCol w="2036067">
                  <a:extLst>
                    <a:ext uri="{9D8B030D-6E8A-4147-A177-3AD203B41FA5}">
                      <a16:colId xmlns:a16="http://schemas.microsoft.com/office/drawing/2014/main" xmlns="" val="2344742274"/>
                    </a:ext>
                  </a:extLst>
                </a:gridCol>
                <a:gridCol w="2036067">
                  <a:extLst>
                    <a:ext uri="{9D8B030D-6E8A-4147-A177-3AD203B41FA5}">
                      <a16:colId xmlns:a16="http://schemas.microsoft.com/office/drawing/2014/main" xmlns="" val="1001419984"/>
                    </a:ext>
                  </a:extLst>
                </a:gridCol>
              </a:tblGrid>
              <a:tr h="1015021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alMu</a:t>
                      </a:r>
                      <a:r>
                        <a:rPr lang="en-US" sz="2400" b="1" u="sng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h</a:t>
                      </a:r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arram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u="sng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S</a:t>
                      </a:r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afar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Rab</a:t>
                      </a:r>
                      <a:r>
                        <a:rPr lang="en-US" sz="2400" b="1" u="sng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i</a:t>
                      </a:r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^ul-'Awwal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41392212"/>
                  </a:ext>
                </a:extLst>
              </a:tr>
              <a:tr h="1006154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Rab</a:t>
                      </a:r>
                      <a:r>
                        <a:rPr lang="en-US" sz="2400" b="1" u="sng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i</a:t>
                      </a:r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^ul-</a:t>
                      </a:r>
                      <a:r>
                        <a:rPr lang="en-US" sz="2400" b="1" u="sng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khir</a:t>
                      </a:r>
                      <a:endParaRPr lang="en-US" sz="2400" b="1" u="sng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Jum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dal</a:t>
                      </a:r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-'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U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l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endParaRPr lang="en-US" sz="2400" b="1" u="sng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Jum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dal</a:t>
                      </a:r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-'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u="non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k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hirah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8801817"/>
                  </a:ext>
                </a:extLst>
              </a:tr>
              <a:tr h="1006154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Rajab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Rama</a:t>
                      </a:r>
                      <a:r>
                        <a:rPr lang="en-US" sz="2400" b="1" u="sng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da</a:t>
                      </a:r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8119751"/>
                  </a:ext>
                </a:extLst>
              </a:tr>
              <a:tr h="1006154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Shaww</a:t>
                      </a:r>
                      <a:r>
                        <a:rPr lang="en-US" sz="2400" b="1" u="sng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u="non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Dh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ul-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Q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a^dah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u="non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Dh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ul-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H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ijjah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4250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4148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39539" y="281176"/>
            <a:ext cx="6108200" cy="213392"/>
          </a:xfrm>
        </p:spPr>
        <p:txBody>
          <a:bodyPr>
            <a:normAutofit fontScale="90000"/>
          </a:bodyPr>
          <a:lstStyle/>
          <a:p>
            <a:pPr algn="l"/>
            <a:r>
              <a:rPr lang="en-US" b="1"/>
              <a:t>Which month is missing?</a:t>
            </a:r>
            <a:endParaRPr lang="en-US" b="1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xmlns="" id="{A6833E73-B9D2-F24D-BA3C-2FC805736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312225"/>
              </p:ext>
            </p:extLst>
          </p:nvPr>
        </p:nvGraphicFramePr>
        <p:xfrm>
          <a:off x="2739538" y="803672"/>
          <a:ext cx="6108201" cy="4216049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036067">
                  <a:extLst>
                    <a:ext uri="{9D8B030D-6E8A-4147-A177-3AD203B41FA5}">
                      <a16:colId xmlns:a16="http://schemas.microsoft.com/office/drawing/2014/main" xmlns="" val="3753718183"/>
                    </a:ext>
                  </a:extLst>
                </a:gridCol>
                <a:gridCol w="2036067">
                  <a:extLst>
                    <a:ext uri="{9D8B030D-6E8A-4147-A177-3AD203B41FA5}">
                      <a16:colId xmlns:a16="http://schemas.microsoft.com/office/drawing/2014/main" xmlns="" val="2344742274"/>
                    </a:ext>
                  </a:extLst>
                </a:gridCol>
                <a:gridCol w="2036067">
                  <a:extLst>
                    <a:ext uri="{9D8B030D-6E8A-4147-A177-3AD203B41FA5}">
                      <a16:colId xmlns:a16="http://schemas.microsoft.com/office/drawing/2014/main" xmlns="" val="1001419984"/>
                    </a:ext>
                  </a:extLst>
                </a:gridCol>
              </a:tblGrid>
              <a:tr h="1015021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u="sng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S</a:t>
                      </a:r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afar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Rab</a:t>
                      </a:r>
                      <a:r>
                        <a:rPr lang="en-US" sz="2400" b="1" u="sng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i</a:t>
                      </a:r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^ul-'Awwal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41392212"/>
                  </a:ext>
                </a:extLst>
              </a:tr>
              <a:tr h="1006154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Rab</a:t>
                      </a:r>
                      <a:r>
                        <a:rPr lang="en-US" sz="2400" b="1" u="sng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i</a:t>
                      </a:r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^ul-</a:t>
                      </a:r>
                      <a:r>
                        <a:rPr lang="en-US" sz="2400" b="1" u="sng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khir</a:t>
                      </a:r>
                      <a:endParaRPr lang="en-US" sz="2400" b="1" u="sng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Jum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dal</a:t>
                      </a:r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-'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U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l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endParaRPr lang="en-US" sz="2400" b="1" u="sng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Jum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dal</a:t>
                      </a:r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-'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u="non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k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hirah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8801817"/>
                  </a:ext>
                </a:extLst>
              </a:tr>
              <a:tr h="1006154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Rajab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Sha^b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n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Rama</a:t>
                      </a:r>
                      <a:r>
                        <a:rPr lang="en-US" sz="2400" b="1" u="sng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da</a:t>
                      </a:r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8119751"/>
                  </a:ext>
                </a:extLst>
              </a:tr>
              <a:tr h="1006154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Shaww</a:t>
                      </a:r>
                      <a:r>
                        <a:rPr lang="en-US" sz="2400" b="1" u="sng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u="non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Dh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ul-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Q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a^dah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u="non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Dh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ul-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H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ijjah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4250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918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39539" y="281176"/>
            <a:ext cx="6108200" cy="213392"/>
          </a:xfrm>
        </p:spPr>
        <p:txBody>
          <a:bodyPr>
            <a:normAutofit fontScale="90000"/>
          </a:bodyPr>
          <a:lstStyle/>
          <a:p>
            <a:pPr algn="l"/>
            <a:r>
              <a:rPr lang="en-US" b="1"/>
              <a:t>Which month is missing?</a:t>
            </a:r>
            <a:endParaRPr lang="en-US" b="1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xmlns="" id="{A6833E73-B9D2-F24D-BA3C-2FC805736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546128"/>
              </p:ext>
            </p:extLst>
          </p:nvPr>
        </p:nvGraphicFramePr>
        <p:xfrm>
          <a:off x="2739538" y="803672"/>
          <a:ext cx="6108201" cy="4216049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036067">
                  <a:extLst>
                    <a:ext uri="{9D8B030D-6E8A-4147-A177-3AD203B41FA5}">
                      <a16:colId xmlns:a16="http://schemas.microsoft.com/office/drawing/2014/main" xmlns="" val="3753718183"/>
                    </a:ext>
                  </a:extLst>
                </a:gridCol>
                <a:gridCol w="2036067">
                  <a:extLst>
                    <a:ext uri="{9D8B030D-6E8A-4147-A177-3AD203B41FA5}">
                      <a16:colId xmlns:a16="http://schemas.microsoft.com/office/drawing/2014/main" xmlns="" val="2344742274"/>
                    </a:ext>
                  </a:extLst>
                </a:gridCol>
                <a:gridCol w="2036067">
                  <a:extLst>
                    <a:ext uri="{9D8B030D-6E8A-4147-A177-3AD203B41FA5}">
                      <a16:colId xmlns:a16="http://schemas.microsoft.com/office/drawing/2014/main" xmlns="" val="1001419984"/>
                    </a:ext>
                  </a:extLst>
                </a:gridCol>
              </a:tblGrid>
              <a:tr h="1015021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alMu</a:t>
                      </a:r>
                      <a:r>
                        <a:rPr lang="en-US" sz="2400" b="1" u="sng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h</a:t>
                      </a:r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arram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u="sng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S</a:t>
                      </a:r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afar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Rab</a:t>
                      </a:r>
                      <a:r>
                        <a:rPr lang="en-US" sz="2400" b="1" u="sng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i</a:t>
                      </a:r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^ul-'Awwal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41392212"/>
                  </a:ext>
                </a:extLst>
              </a:tr>
              <a:tr h="1006154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Rab</a:t>
                      </a:r>
                      <a:r>
                        <a:rPr lang="en-US" sz="2400" b="1" u="sng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i</a:t>
                      </a:r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^ul-</a:t>
                      </a:r>
                      <a:r>
                        <a:rPr lang="en-US" sz="2400" b="1" u="sng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khir</a:t>
                      </a:r>
                      <a:endParaRPr lang="en-US" sz="2400" b="1" u="sng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Jum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dal</a:t>
                      </a:r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-'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u="non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k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hirah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8801817"/>
                  </a:ext>
                </a:extLst>
              </a:tr>
              <a:tr h="1006154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Rajab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Sha^b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n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Rama</a:t>
                      </a:r>
                      <a:r>
                        <a:rPr lang="en-US" sz="2400" b="1" u="sng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da</a:t>
                      </a:r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8119751"/>
                  </a:ext>
                </a:extLst>
              </a:tr>
              <a:tr h="1006154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Shaww</a:t>
                      </a:r>
                      <a:r>
                        <a:rPr lang="en-US" sz="2400" b="1" u="sng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u="non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Dh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ul-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Q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a^dah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u="non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Dh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ul-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H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ijjah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4250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82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39539" y="281176"/>
            <a:ext cx="6108200" cy="213392"/>
          </a:xfrm>
        </p:spPr>
        <p:txBody>
          <a:bodyPr>
            <a:normAutofit fontScale="90000"/>
          </a:bodyPr>
          <a:lstStyle/>
          <a:p>
            <a:pPr algn="l"/>
            <a:r>
              <a:rPr lang="en-US" b="1"/>
              <a:t>Which month is missing?</a:t>
            </a:r>
            <a:endParaRPr lang="en-US" b="1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xmlns="" id="{A6833E73-B9D2-F24D-BA3C-2FC805736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263505"/>
              </p:ext>
            </p:extLst>
          </p:nvPr>
        </p:nvGraphicFramePr>
        <p:xfrm>
          <a:off x="2739538" y="803672"/>
          <a:ext cx="6108201" cy="4216049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036067">
                  <a:extLst>
                    <a:ext uri="{9D8B030D-6E8A-4147-A177-3AD203B41FA5}">
                      <a16:colId xmlns:a16="http://schemas.microsoft.com/office/drawing/2014/main" xmlns="" val="3753718183"/>
                    </a:ext>
                  </a:extLst>
                </a:gridCol>
                <a:gridCol w="2036067">
                  <a:extLst>
                    <a:ext uri="{9D8B030D-6E8A-4147-A177-3AD203B41FA5}">
                      <a16:colId xmlns:a16="http://schemas.microsoft.com/office/drawing/2014/main" xmlns="" val="2344742274"/>
                    </a:ext>
                  </a:extLst>
                </a:gridCol>
                <a:gridCol w="2036067">
                  <a:extLst>
                    <a:ext uri="{9D8B030D-6E8A-4147-A177-3AD203B41FA5}">
                      <a16:colId xmlns:a16="http://schemas.microsoft.com/office/drawing/2014/main" xmlns="" val="1001419984"/>
                    </a:ext>
                  </a:extLst>
                </a:gridCol>
              </a:tblGrid>
              <a:tr h="1015021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alMu</a:t>
                      </a:r>
                      <a:r>
                        <a:rPr lang="en-US" sz="2400" b="1" u="sng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h</a:t>
                      </a:r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arram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u="sng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S</a:t>
                      </a:r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afar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Rab</a:t>
                      </a:r>
                      <a:r>
                        <a:rPr lang="en-US" sz="2400" b="1" u="sng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i</a:t>
                      </a:r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^ul-'Awwal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41392212"/>
                  </a:ext>
                </a:extLst>
              </a:tr>
              <a:tr h="1006154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Rab</a:t>
                      </a:r>
                      <a:r>
                        <a:rPr lang="en-US" sz="2400" b="1" u="sng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i</a:t>
                      </a:r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^ul-</a:t>
                      </a:r>
                      <a:r>
                        <a:rPr lang="en-US" sz="2400" b="1" u="sng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khir</a:t>
                      </a:r>
                      <a:endParaRPr lang="en-US" sz="2400" b="1" u="sng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Jum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dal</a:t>
                      </a:r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-'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U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l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endParaRPr lang="en-US" sz="2400" b="1" u="sng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Jum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dal</a:t>
                      </a:r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-'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u="non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k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hirah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8801817"/>
                  </a:ext>
                </a:extLst>
              </a:tr>
              <a:tr h="1006154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Rajab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Sha^b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n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8119751"/>
                  </a:ext>
                </a:extLst>
              </a:tr>
              <a:tr h="1006154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Shaww</a:t>
                      </a:r>
                      <a:r>
                        <a:rPr lang="en-US" sz="2400" b="1" u="sng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u="non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Dh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ul-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Q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a^dah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u="non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Dh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ul-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H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ijjah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4250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3800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39539" y="281176"/>
            <a:ext cx="6108200" cy="213392"/>
          </a:xfrm>
        </p:spPr>
        <p:txBody>
          <a:bodyPr>
            <a:normAutofit fontScale="90000"/>
          </a:bodyPr>
          <a:lstStyle/>
          <a:p>
            <a:pPr algn="l"/>
            <a:r>
              <a:rPr lang="en-US" b="1"/>
              <a:t>Which month is missing?</a:t>
            </a:r>
            <a:endParaRPr lang="en-US" b="1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xmlns="" id="{A6833E73-B9D2-F24D-BA3C-2FC805736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264993"/>
              </p:ext>
            </p:extLst>
          </p:nvPr>
        </p:nvGraphicFramePr>
        <p:xfrm>
          <a:off x="2739538" y="803672"/>
          <a:ext cx="6108201" cy="4216049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036067">
                  <a:extLst>
                    <a:ext uri="{9D8B030D-6E8A-4147-A177-3AD203B41FA5}">
                      <a16:colId xmlns:a16="http://schemas.microsoft.com/office/drawing/2014/main" xmlns="" val="3753718183"/>
                    </a:ext>
                  </a:extLst>
                </a:gridCol>
                <a:gridCol w="2036067">
                  <a:extLst>
                    <a:ext uri="{9D8B030D-6E8A-4147-A177-3AD203B41FA5}">
                      <a16:colId xmlns:a16="http://schemas.microsoft.com/office/drawing/2014/main" xmlns="" val="2344742274"/>
                    </a:ext>
                  </a:extLst>
                </a:gridCol>
                <a:gridCol w="2036067">
                  <a:extLst>
                    <a:ext uri="{9D8B030D-6E8A-4147-A177-3AD203B41FA5}">
                      <a16:colId xmlns:a16="http://schemas.microsoft.com/office/drawing/2014/main" xmlns="" val="1001419984"/>
                    </a:ext>
                  </a:extLst>
                </a:gridCol>
              </a:tblGrid>
              <a:tr h="1015021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alMu</a:t>
                      </a:r>
                      <a:r>
                        <a:rPr lang="en-US" sz="2400" b="1" u="sng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h</a:t>
                      </a:r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arram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u="sng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S</a:t>
                      </a:r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afar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Rab</a:t>
                      </a:r>
                      <a:r>
                        <a:rPr lang="en-US" sz="2400" b="1" u="sng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i</a:t>
                      </a:r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^ul-'Awwal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41392212"/>
                  </a:ext>
                </a:extLst>
              </a:tr>
              <a:tr h="1006154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Rab</a:t>
                      </a:r>
                      <a:r>
                        <a:rPr lang="en-US" sz="2400" b="1" u="sng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i</a:t>
                      </a:r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^ul-</a:t>
                      </a:r>
                      <a:r>
                        <a:rPr lang="en-US" sz="2400" b="1" u="sng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khir</a:t>
                      </a:r>
                      <a:endParaRPr lang="en-US" sz="2400" b="1" u="sng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Jum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dal</a:t>
                      </a:r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-'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U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l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endParaRPr lang="en-US" sz="2400" b="1" u="sng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Jum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dal</a:t>
                      </a:r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-'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u="non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k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hirah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8801817"/>
                  </a:ext>
                </a:extLst>
              </a:tr>
              <a:tr h="1006154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Rajab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Sha^b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n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Rama</a:t>
                      </a:r>
                      <a:r>
                        <a:rPr lang="en-US" sz="2400" b="1" u="sng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da</a:t>
                      </a:r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8119751"/>
                  </a:ext>
                </a:extLst>
              </a:tr>
              <a:tr h="1006154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Shaww</a:t>
                      </a:r>
                      <a:r>
                        <a:rPr lang="en-US" sz="2400" b="1" u="sng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u="non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Dh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ul-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H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ijjah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4250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78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39539" y="281176"/>
            <a:ext cx="6108200" cy="213392"/>
          </a:xfrm>
        </p:spPr>
        <p:txBody>
          <a:bodyPr>
            <a:normAutofit fontScale="90000"/>
          </a:bodyPr>
          <a:lstStyle/>
          <a:p>
            <a:pPr algn="l"/>
            <a:r>
              <a:rPr lang="en-US" b="1"/>
              <a:t>Which month is missing?</a:t>
            </a:r>
            <a:endParaRPr lang="en-US" b="1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xmlns="" id="{A6833E73-B9D2-F24D-BA3C-2FC805736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544841"/>
              </p:ext>
            </p:extLst>
          </p:nvPr>
        </p:nvGraphicFramePr>
        <p:xfrm>
          <a:off x="2739538" y="803672"/>
          <a:ext cx="6108201" cy="4216049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036067">
                  <a:extLst>
                    <a:ext uri="{9D8B030D-6E8A-4147-A177-3AD203B41FA5}">
                      <a16:colId xmlns:a16="http://schemas.microsoft.com/office/drawing/2014/main" xmlns="" val="3753718183"/>
                    </a:ext>
                  </a:extLst>
                </a:gridCol>
                <a:gridCol w="2036067">
                  <a:extLst>
                    <a:ext uri="{9D8B030D-6E8A-4147-A177-3AD203B41FA5}">
                      <a16:colId xmlns:a16="http://schemas.microsoft.com/office/drawing/2014/main" xmlns="" val="2344742274"/>
                    </a:ext>
                  </a:extLst>
                </a:gridCol>
                <a:gridCol w="2036067">
                  <a:extLst>
                    <a:ext uri="{9D8B030D-6E8A-4147-A177-3AD203B41FA5}">
                      <a16:colId xmlns:a16="http://schemas.microsoft.com/office/drawing/2014/main" xmlns="" val="1001419984"/>
                    </a:ext>
                  </a:extLst>
                </a:gridCol>
              </a:tblGrid>
              <a:tr h="1015021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alMu</a:t>
                      </a:r>
                      <a:r>
                        <a:rPr lang="en-US" sz="2400" b="1" u="sng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h</a:t>
                      </a:r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arram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Rab</a:t>
                      </a:r>
                      <a:r>
                        <a:rPr lang="en-US" sz="2400" b="1" u="sng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i</a:t>
                      </a:r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^ul-'Awwal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41392212"/>
                  </a:ext>
                </a:extLst>
              </a:tr>
              <a:tr h="1006154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Rab</a:t>
                      </a:r>
                      <a:r>
                        <a:rPr lang="en-US" sz="2400" b="1" u="sng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i</a:t>
                      </a:r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^ul-</a:t>
                      </a:r>
                      <a:r>
                        <a:rPr lang="en-US" sz="2400" b="1" u="sng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khir</a:t>
                      </a:r>
                      <a:endParaRPr lang="en-US" sz="2400" b="1" u="sng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Jum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dal</a:t>
                      </a:r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-'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U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l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endParaRPr lang="en-US" sz="2400" b="1" u="sng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Jum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dal</a:t>
                      </a:r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-'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u="non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k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hirah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8801817"/>
                  </a:ext>
                </a:extLst>
              </a:tr>
              <a:tr h="1006154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Rajab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Sha^b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n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Rama</a:t>
                      </a:r>
                      <a:r>
                        <a:rPr lang="en-US" sz="2400" b="1" u="sng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da</a:t>
                      </a:r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8119751"/>
                  </a:ext>
                </a:extLst>
              </a:tr>
              <a:tr h="1006154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Shaww</a:t>
                      </a:r>
                      <a:r>
                        <a:rPr lang="en-US" sz="2400" b="1" u="sng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u="non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Dh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ul-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Q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a^dah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u="non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Dh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ul-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H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ijjah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4250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3081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39539" y="281176"/>
            <a:ext cx="6108200" cy="213392"/>
          </a:xfrm>
        </p:spPr>
        <p:txBody>
          <a:bodyPr>
            <a:normAutofit fontScale="90000"/>
          </a:bodyPr>
          <a:lstStyle/>
          <a:p>
            <a:pPr algn="l"/>
            <a:r>
              <a:rPr lang="en-US" b="1"/>
              <a:t>Which month is missing?</a:t>
            </a:r>
            <a:endParaRPr lang="en-US" b="1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xmlns="" id="{A6833E73-B9D2-F24D-BA3C-2FC805736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17892"/>
              </p:ext>
            </p:extLst>
          </p:nvPr>
        </p:nvGraphicFramePr>
        <p:xfrm>
          <a:off x="2739538" y="803672"/>
          <a:ext cx="6108201" cy="4216049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036067">
                  <a:extLst>
                    <a:ext uri="{9D8B030D-6E8A-4147-A177-3AD203B41FA5}">
                      <a16:colId xmlns:a16="http://schemas.microsoft.com/office/drawing/2014/main" xmlns="" val="3753718183"/>
                    </a:ext>
                  </a:extLst>
                </a:gridCol>
                <a:gridCol w="2036067">
                  <a:extLst>
                    <a:ext uri="{9D8B030D-6E8A-4147-A177-3AD203B41FA5}">
                      <a16:colId xmlns:a16="http://schemas.microsoft.com/office/drawing/2014/main" xmlns="" val="2344742274"/>
                    </a:ext>
                  </a:extLst>
                </a:gridCol>
                <a:gridCol w="2036067">
                  <a:extLst>
                    <a:ext uri="{9D8B030D-6E8A-4147-A177-3AD203B41FA5}">
                      <a16:colId xmlns:a16="http://schemas.microsoft.com/office/drawing/2014/main" xmlns="" val="1001419984"/>
                    </a:ext>
                  </a:extLst>
                </a:gridCol>
              </a:tblGrid>
              <a:tr h="1015021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alMu</a:t>
                      </a:r>
                      <a:r>
                        <a:rPr lang="en-US" sz="2400" b="1" u="sng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h</a:t>
                      </a:r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arram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u="sng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S</a:t>
                      </a:r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afar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Rab</a:t>
                      </a:r>
                      <a:r>
                        <a:rPr lang="en-US" sz="2400" b="1" u="sng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i</a:t>
                      </a:r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^ul-'Awwal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41392212"/>
                  </a:ext>
                </a:extLst>
              </a:tr>
              <a:tr h="1006154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Rab</a:t>
                      </a:r>
                      <a:r>
                        <a:rPr lang="en-US" sz="2400" b="1" u="sng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i</a:t>
                      </a:r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^ul-</a:t>
                      </a:r>
                      <a:r>
                        <a:rPr lang="en-US" sz="2400" b="1" u="sng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khir</a:t>
                      </a:r>
                      <a:endParaRPr lang="en-US" sz="2400" b="1" u="sng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Jum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dal</a:t>
                      </a:r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-'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U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l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endParaRPr lang="en-US" sz="2400" b="1" u="sng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Jum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dal</a:t>
                      </a:r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-'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u="non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k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hirah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8801817"/>
                  </a:ext>
                </a:extLst>
              </a:tr>
              <a:tr h="1006154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Sha^b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n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Rama</a:t>
                      </a:r>
                      <a:r>
                        <a:rPr lang="en-US" sz="2400" b="1" u="sng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da</a:t>
                      </a:r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8119751"/>
                  </a:ext>
                </a:extLst>
              </a:tr>
              <a:tr h="1006154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Shaww</a:t>
                      </a:r>
                      <a:r>
                        <a:rPr lang="en-US" sz="2400" b="1" u="sng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u="non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Dh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ul-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Q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a^dah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u="non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Dh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ul-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H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ijjah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4250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1257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39539" y="281176"/>
            <a:ext cx="6108200" cy="213392"/>
          </a:xfrm>
        </p:spPr>
        <p:txBody>
          <a:bodyPr>
            <a:normAutofit fontScale="90000"/>
          </a:bodyPr>
          <a:lstStyle/>
          <a:p>
            <a:pPr algn="l"/>
            <a:r>
              <a:rPr lang="en-US" b="1"/>
              <a:t>Which month is missing?</a:t>
            </a:r>
            <a:endParaRPr lang="en-US" b="1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xmlns="" id="{A6833E73-B9D2-F24D-BA3C-2FC805736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695933"/>
              </p:ext>
            </p:extLst>
          </p:nvPr>
        </p:nvGraphicFramePr>
        <p:xfrm>
          <a:off x="2739538" y="803672"/>
          <a:ext cx="6108201" cy="4033483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036067">
                  <a:extLst>
                    <a:ext uri="{9D8B030D-6E8A-4147-A177-3AD203B41FA5}">
                      <a16:colId xmlns:a16="http://schemas.microsoft.com/office/drawing/2014/main" xmlns="" val="3753718183"/>
                    </a:ext>
                  </a:extLst>
                </a:gridCol>
                <a:gridCol w="2036067">
                  <a:extLst>
                    <a:ext uri="{9D8B030D-6E8A-4147-A177-3AD203B41FA5}">
                      <a16:colId xmlns:a16="http://schemas.microsoft.com/office/drawing/2014/main" xmlns="" val="2344742274"/>
                    </a:ext>
                  </a:extLst>
                </a:gridCol>
                <a:gridCol w="2036067">
                  <a:extLst>
                    <a:ext uri="{9D8B030D-6E8A-4147-A177-3AD203B41FA5}">
                      <a16:colId xmlns:a16="http://schemas.microsoft.com/office/drawing/2014/main" xmlns="" val="1001419984"/>
                    </a:ext>
                  </a:extLst>
                </a:gridCol>
              </a:tblGrid>
              <a:tr h="1015021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alMu</a:t>
                      </a:r>
                      <a:r>
                        <a:rPr lang="en-US" sz="2400" b="1" u="sng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h</a:t>
                      </a:r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arram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u="sng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S</a:t>
                      </a:r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afar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Rab</a:t>
                      </a:r>
                      <a:r>
                        <a:rPr lang="en-US" sz="2400" b="1" u="sng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i</a:t>
                      </a:r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^ul-'Awwal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41392212"/>
                  </a:ext>
                </a:extLst>
              </a:tr>
              <a:tr h="1006154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Rab</a:t>
                      </a:r>
                      <a:r>
                        <a:rPr lang="en-US" sz="2400" b="1" u="sng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i</a:t>
                      </a:r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^ul-</a:t>
                      </a:r>
                      <a:r>
                        <a:rPr lang="en-US" sz="2400" b="1" u="sng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khir</a:t>
                      </a:r>
                      <a:endParaRPr lang="en-US" sz="2400" b="1" u="sng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Jum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dal</a:t>
                      </a:r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-'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U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l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endParaRPr lang="en-US" sz="2400" b="1" u="sng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8801817"/>
                  </a:ext>
                </a:extLst>
              </a:tr>
              <a:tr h="1006154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Rajab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Sha^b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n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Rama</a:t>
                      </a:r>
                      <a:r>
                        <a:rPr lang="en-US" sz="2400" b="1" u="sng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da</a:t>
                      </a:r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8119751"/>
                  </a:ext>
                </a:extLst>
              </a:tr>
              <a:tr h="1006154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Shaww</a:t>
                      </a:r>
                      <a:r>
                        <a:rPr lang="en-US" sz="2400" b="1" u="sng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u="non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Dh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ul-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Q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a^dah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u="non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Dh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ul-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H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ijjah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4250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311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39539" y="281176"/>
            <a:ext cx="6108200" cy="213392"/>
          </a:xfrm>
        </p:spPr>
        <p:txBody>
          <a:bodyPr>
            <a:normAutofit fontScale="90000"/>
          </a:bodyPr>
          <a:lstStyle/>
          <a:p>
            <a:pPr algn="l"/>
            <a:r>
              <a:rPr lang="en-US" b="1"/>
              <a:t>Which month is missing?</a:t>
            </a:r>
            <a:endParaRPr lang="en-US" b="1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xmlns="" id="{A6833E73-B9D2-F24D-BA3C-2FC805736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990710"/>
              </p:ext>
            </p:extLst>
          </p:nvPr>
        </p:nvGraphicFramePr>
        <p:xfrm>
          <a:off x="2739538" y="803672"/>
          <a:ext cx="6108201" cy="4216049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036067">
                  <a:extLst>
                    <a:ext uri="{9D8B030D-6E8A-4147-A177-3AD203B41FA5}">
                      <a16:colId xmlns:a16="http://schemas.microsoft.com/office/drawing/2014/main" xmlns="" val="3753718183"/>
                    </a:ext>
                  </a:extLst>
                </a:gridCol>
                <a:gridCol w="2036067">
                  <a:extLst>
                    <a:ext uri="{9D8B030D-6E8A-4147-A177-3AD203B41FA5}">
                      <a16:colId xmlns:a16="http://schemas.microsoft.com/office/drawing/2014/main" xmlns="" val="2344742274"/>
                    </a:ext>
                  </a:extLst>
                </a:gridCol>
                <a:gridCol w="2036067">
                  <a:extLst>
                    <a:ext uri="{9D8B030D-6E8A-4147-A177-3AD203B41FA5}">
                      <a16:colId xmlns:a16="http://schemas.microsoft.com/office/drawing/2014/main" xmlns="" val="1001419984"/>
                    </a:ext>
                  </a:extLst>
                </a:gridCol>
              </a:tblGrid>
              <a:tr h="1015021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alMu</a:t>
                      </a:r>
                      <a:r>
                        <a:rPr lang="en-US" sz="2400" b="1" u="sng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h</a:t>
                      </a:r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arram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u="sng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S</a:t>
                      </a:r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afar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Rab</a:t>
                      </a:r>
                      <a:r>
                        <a:rPr lang="en-US" sz="2400" b="1" u="sng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i</a:t>
                      </a:r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^ul-'Awwal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41392212"/>
                  </a:ext>
                </a:extLst>
              </a:tr>
              <a:tr h="1006154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Rab</a:t>
                      </a:r>
                      <a:r>
                        <a:rPr lang="en-US" sz="2400" b="1" u="sng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i</a:t>
                      </a:r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^ul-</a:t>
                      </a:r>
                      <a:r>
                        <a:rPr lang="en-US" sz="2400" b="1" u="sng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khir</a:t>
                      </a:r>
                      <a:endParaRPr lang="en-US" sz="2400" b="1" u="sng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Jum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dal</a:t>
                      </a:r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-'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U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l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endParaRPr lang="en-US" sz="2400" b="1" u="sng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Jum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dal</a:t>
                      </a:r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-'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u="non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k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hirah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8801817"/>
                  </a:ext>
                </a:extLst>
              </a:tr>
              <a:tr h="1006154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Rajab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Sha^b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n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Rama</a:t>
                      </a:r>
                      <a:r>
                        <a:rPr lang="en-US" sz="2400" b="1" u="sng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da</a:t>
                      </a:r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8119751"/>
                  </a:ext>
                </a:extLst>
              </a:tr>
              <a:tr h="1006154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Shaww</a:t>
                      </a:r>
                      <a:r>
                        <a:rPr lang="en-US" sz="2400" b="1" u="sng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u="non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Dh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ul-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Q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a^dah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4250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662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39539" y="281176"/>
            <a:ext cx="6108200" cy="213392"/>
          </a:xfrm>
        </p:spPr>
        <p:txBody>
          <a:bodyPr>
            <a:normAutofit fontScale="90000"/>
          </a:bodyPr>
          <a:lstStyle/>
          <a:p>
            <a:pPr algn="l"/>
            <a:r>
              <a:rPr lang="en-US" b="1"/>
              <a:t>Which month is missing?</a:t>
            </a:r>
            <a:endParaRPr lang="en-US" b="1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xmlns="" id="{A6833E73-B9D2-F24D-BA3C-2FC805736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539265"/>
              </p:ext>
            </p:extLst>
          </p:nvPr>
        </p:nvGraphicFramePr>
        <p:xfrm>
          <a:off x="2739538" y="803672"/>
          <a:ext cx="6108201" cy="4216049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036067">
                  <a:extLst>
                    <a:ext uri="{9D8B030D-6E8A-4147-A177-3AD203B41FA5}">
                      <a16:colId xmlns:a16="http://schemas.microsoft.com/office/drawing/2014/main" xmlns="" val="3753718183"/>
                    </a:ext>
                  </a:extLst>
                </a:gridCol>
                <a:gridCol w="2036067">
                  <a:extLst>
                    <a:ext uri="{9D8B030D-6E8A-4147-A177-3AD203B41FA5}">
                      <a16:colId xmlns:a16="http://schemas.microsoft.com/office/drawing/2014/main" xmlns="" val="2344742274"/>
                    </a:ext>
                  </a:extLst>
                </a:gridCol>
                <a:gridCol w="2036067">
                  <a:extLst>
                    <a:ext uri="{9D8B030D-6E8A-4147-A177-3AD203B41FA5}">
                      <a16:colId xmlns:a16="http://schemas.microsoft.com/office/drawing/2014/main" xmlns="" val="1001419984"/>
                    </a:ext>
                  </a:extLst>
                </a:gridCol>
              </a:tblGrid>
              <a:tr h="1015021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alMu</a:t>
                      </a:r>
                      <a:r>
                        <a:rPr lang="en-US" sz="2400" b="1" u="sng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h</a:t>
                      </a:r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arram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u="sng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u="sng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S</a:t>
                      </a:r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afar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41392212"/>
                  </a:ext>
                </a:extLst>
              </a:tr>
              <a:tr h="1006154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Rab</a:t>
                      </a:r>
                      <a:r>
                        <a:rPr lang="en-US" sz="2400" b="1" u="sng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i</a:t>
                      </a:r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^ul-</a:t>
                      </a:r>
                      <a:r>
                        <a:rPr lang="en-US" sz="2400" b="1" u="sng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khir</a:t>
                      </a:r>
                      <a:endParaRPr lang="en-US" sz="2400" b="1" u="sng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Jum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dal</a:t>
                      </a:r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-'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U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l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endParaRPr lang="en-US" sz="2400" b="1" u="sng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Jum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dal</a:t>
                      </a:r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-'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u="non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k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hirah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8801817"/>
                  </a:ext>
                </a:extLst>
              </a:tr>
              <a:tr h="1006154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Rajab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Sha^b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n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Rama</a:t>
                      </a:r>
                      <a:r>
                        <a:rPr lang="en-US" sz="2400" b="1" u="sng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da</a:t>
                      </a:r>
                      <a:r>
                        <a:rPr 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8119751"/>
                  </a:ext>
                </a:extLst>
              </a:tr>
              <a:tr h="1006154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Shaww</a:t>
                      </a:r>
                      <a:r>
                        <a:rPr lang="en-US" sz="2400" b="1" u="sng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</a:t>
                      </a:r>
                      <a:r>
                        <a:rPr lang="en-US" sz="2400" b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u="non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Dh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ul-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Q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a^dah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  <a:p>
                      <a:pPr algn="ctr"/>
                      <a:r>
                        <a:rPr lang="en-US" sz="2400" b="1" u="none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Dh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ul-</a:t>
                      </a:r>
                      <a:r>
                        <a:rPr lang="en-US" sz="2400" b="1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H</a:t>
                      </a:r>
                      <a:r>
                        <a:rPr lang="en-US" sz="24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MV Boli" panose="02000000000000000000" pitchFamily="2" charset="0"/>
                          <a:ea typeface="MV Boli" panose="02000000000000000000" pitchFamily="2" charset="0"/>
                        </a:rPr>
                        <a:t>ijjah</a:t>
                      </a:r>
                      <a:endParaRPr lang="en-US" sz="2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MV Boli" panose="02000000000000000000" pitchFamily="2" charset="0"/>
                        <a:ea typeface="MV Boli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4250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181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</TotalTime>
  <Words>208</Words>
  <Application>Microsoft Office PowerPoint</Application>
  <PresentationFormat>On-screen Show (16:9)</PresentationFormat>
  <Paragraphs>289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MV Boli</vt:lpstr>
      <vt:lpstr>Office Theme</vt:lpstr>
      <vt:lpstr>The Islamic Hijriyy Months</vt:lpstr>
      <vt:lpstr>Which month is missing?</vt:lpstr>
      <vt:lpstr>Which month is missing?</vt:lpstr>
      <vt:lpstr>Which month is missing?</vt:lpstr>
      <vt:lpstr>Which month is missing?</vt:lpstr>
      <vt:lpstr>Which month is missing?</vt:lpstr>
      <vt:lpstr>Which month is missing?</vt:lpstr>
      <vt:lpstr>Which month is missing?</vt:lpstr>
      <vt:lpstr>Which month is missing?</vt:lpstr>
      <vt:lpstr>Which month is missing?</vt:lpstr>
      <vt:lpstr>Which month is missing?</vt:lpstr>
      <vt:lpstr>Which month is missing?</vt:lpstr>
      <vt:lpstr>Which month is missing?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Casual</cp:lastModifiedBy>
  <cp:revision>149</cp:revision>
  <dcterms:created xsi:type="dcterms:W3CDTF">2013-08-21T19:17:07Z</dcterms:created>
  <dcterms:modified xsi:type="dcterms:W3CDTF">2020-07-24T05:14:07Z</dcterms:modified>
</cp:coreProperties>
</file>